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62" r:id="rId4"/>
    <p:sldId id="260" r:id="rId5"/>
    <p:sldId id="258" r:id="rId6"/>
    <p:sldId id="257" r:id="rId7"/>
    <p:sldId id="266" r:id="rId8"/>
    <p:sldId id="265" r:id="rId9"/>
    <p:sldId id="261" r:id="rId10"/>
    <p:sldId id="268" r:id="rId11"/>
    <p:sldId id="267" r:id="rId12"/>
    <p:sldId id="269" r:id="rId13"/>
    <p:sldId id="270" r:id="rId14"/>
    <p:sldId id="271" r:id="rId15"/>
    <p:sldId id="263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5" autoAdjust="0"/>
    <p:restoredTop sz="94660"/>
  </p:normalViewPr>
  <p:slideViewPr>
    <p:cSldViewPr>
      <p:cViewPr varScale="1">
        <p:scale>
          <a:sx n="86" d="100"/>
          <a:sy n="86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747EC-1DEE-4F97-B871-68916D5C3A23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92F67-1B6B-419D-8619-73B01686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slideshow is a great introduction</a:t>
            </a:r>
            <a:r>
              <a:rPr lang="en-US" baseline="0" dirty="0" smtClean="0"/>
              <a:t> to 5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Geometry &amp; Spatial Sense Standard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92F67-1B6B-419D-8619-73B016868F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92F67-1B6B-419D-8619-73B016868F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these equations have been provided to the students during the</a:t>
            </a:r>
            <a:r>
              <a:rPr lang="en-US" baseline="0" dirty="0" smtClean="0"/>
              <a:t>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Quarter. Remind students they can also refer to their formula sheets if needed!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92F67-1B6B-419D-8619-73B016868F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92F67-1B6B-419D-8619-73B016868F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5CF82-6BF6-4142-B4AA-8587E22A8BB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4F3A16-8841-4971-AE8F-1B92C65DCC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9Z-H7My0Bk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slide" Target="slide1.xml"/><Relationship Id="rId4" Type="http://schemas.openxmlformats.org/officeDocument/2006/relationships/hyperlink" Target="http://www.aplusmath.com/cgi-bin/games/geomath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5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5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5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8610600" cy="1295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Bradley Hand ITC" pitchFamily="66" charset="0"/>
              </a:rPr>
              <a:t>A sneak-peak into the world of circles!</a:t>
            </a:r>
            <a:endParaRPr lang="en-US" sz="4000" b="1" dirty="0">
              <a:latin typeface="Bradley Hand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219200"/>
            <a:ext cx="7391400" cy="1524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 The Circle turns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57800" y="548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  <a:cs typeface="MV Boli" pitchFamily="2" charset="0"/>
              </a:rPr>
              <a:t>Always Click Here To Keep Going</a:t>
            </a:r>
            <a:endParaRPr lang="en-US" dirty="0">
              <a:latin typeface="Maiandra GD" pitchFamily="34" charset="0"/>
              <a:cs typeface="MV Boli" pitchFamily="2" charset="0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7391400" y="5791200"/>
            <a:ext cx="533400" cy="1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ANSWER: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096161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ndalus" pitchFamily="18" charset="-78"/>
                <a:cs typeface="Andalus" pitchFamily="18" charset="-78"/>
              </a:rPr>
              <a:t>10 CM</a:t>
            </a:r>
            <a:endParaRPr lang="en-US" sz="8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1066800"/>
            <a:ext cx="73152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Q: What is the </a:t>
            </a:r>
            <a:r>
              <a:rPr lang="en-US" sz="4500" dirty="0" smtClean="0">
                <a:solidFill>
                  <a:schemeClr val="tx2"/>
                </a:solidFill>
                <a:latin typeface="Maiandra GD" pitchFamily="34" charset="0"/>
                <a:ea typeface="+mj-ea"/>
                <a:cs typeface="+mj-cs"/>
              </a:rPr>
              <a:t>Radius 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of the Picture Below?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95600" y="2514600"/>
            <a:ext cx="3124200" cy="3048000"/>
            <a:chOff x="609600" y="2514600"/>
            <a:chExt cx="3124200" cy="3048000"/>
          </a:xfrm>
        </p:grpSpPr>
        <p:sp>
          <p:nvSpPr>
            <p:cNvPr id="6" name="Oval 5"/>
            <p:cNvSpPr/>
            <p:nvPr/>
          </p:nvSpPr>
          <p:spPr>
            <a:xfrm>
              <a:off x="609600" y="2514600"/>
              <a:ext cx="3124200" cy="3048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6" idx="2"/>
              <a:endCxn id="6" idx="6"/>
            </p:cNvCxnSpPr>
            <p:nvPr/>
          </p:nvCxnSpPr>
          <p:spPr>
            <a:xfrm rot="10800000" flipH="1">
              <a:off x="609600" y="4038600"/>
              <a:ext cx="31242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52600" y="3276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10 cm</a:t>
              </a:r>
              <a:endParaRPr lang="en-US" dirty="0">
                <a:latin typeface="Maiandra GD" pitchFamily="34" charset="0"/>
              </a:endParaRPr>
            </a:p>
          </p:txBody>
        </p:sp>
        <p:sp>
          <p:nvSpPr>
            <p:cNvPr id="9" name="Right Brace 8"/>
            <p:cNvSpPr/>
            <p:nvPr/>
          </p:nvSpPr>
          <p:spPr>
            <a:xfrm rot="16200000">
              <a:off x="1981200" y="2286000"/>
              <a:ext cx="381000" cy="2971800"/>
            </a:xfrm>
            <a:prstGeom prst="rightBrace">
              <a:avLst>
                <a:gd name="adj1" fmla="val 8333"/>
                <a:gd name="adj2" fmla="val 494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76200" y="5562600"/>
            <a:ext cx="3276600" cy="1143000"/>
            <a:chOff x="0" y="5562600"/>
            <a:chExt cx="3505200" cy="1219200"/>
          </a:xfrm>
        </p:grpSpPr>
        <p:sp>
          <p:nvSpPr>
            <p:cNvPr id="17" name="Flowchart: Terminator 16"/>
            <p:cNvSpPr/>
            <p:nvPr/>
          </p:nvSpPr>
          <p:spPr>
            <a:xfrm>
              <a:off x="0" y="5562600"/>
              <a:ext cx="3505200" cy="12192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2400" y="5581471"/>
              <a:ext cx="3276600" cy="1083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</a:rPr>
                <a:t>Need help? Click </a:t>
              </a:r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  <a:hlinkClick r:id="rId4" action="ppaction://hlinksldjump"/>
                </a:rPr>
                <a:t>Here </a:t>
              </a:r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</a:rPr>
                <a:t>to see the formula again, then click the checkmark in the upper-left corner to return to this page. </a:t>
              </a:r>
              <a:endParaRPr lang="en-US" sz="1500" dirty="0">
                <a:solidFill>
                  <a:schemeClr val="bg1"/>
                </a:solidFill>
                <a:latin typeface="Maiandra GD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00800" y="5569803"/>
            <a:ext cx="1600200" cy="830997"/>
            <a:chOff x="6324600" y="5486400"/>
            <a:chExt cx="1600200" cy="830997"/>
          </a:xfrm>
        </p:grpSpPr>
        <p:sp>
          <p:nvSpPr>
            <p:cNvPr id="15" name="TextBox 14"/>
            <p:cNvSpPr txBox="1"/>
            <p:nvPr/>
          </p:nvSpPr>
          <p:spPr>
            <a:xfrm>
              <a:off x="6324600" y="54864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aiandra GD" pitchFamily="34" charset="0"/>
                </a:rPr>
                <a:t>Click Here to See the Answer</a:t>
              </a:r>
              <a:endParaRPr lang="en-US" sz="1600" dirty="0">
                <a:latin typeface="Maiandra GD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391400" y="57912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2355612"/>
            <a:ext cx="7315201" cy="387588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ANSWER: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2743200"/>
            <a:ext cx="2947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Maiandra GD" pitchFamily="34" charset="0"/>
                <a:cs typeface="Andalus" pitchFamily="18" charset="-78"/>
              </a:rPr>
              <a:t>5 CM</a:t>
            </a:r>
            <a:endParaRPr lang="en-US" sz="8000" dirty="0">
              <a:latin typeface="Maiandra GD" pitchFamily="34" charset="0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038600"/>
            <a:ext cx="390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*Radius = Diameter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  <a:cs typeface="Times New Roman"/>
              </a:rPr>
              <a:t>÷ 2</a:t>
            </a:r>
            <a:endParaRPr lang="en-US" sz="2400" i="1" dirty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pic>
        <p:nvPicPr>
          <p:cNvPr id="7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4837" y="56261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9144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Q: What is the </a:t>
            </a:r>
            <a:r>
              <a:rPr lang="en-US" sz="4500" dirty="0" smtClean="0">
                <a:solidFill>
                  <a:schemeClr val="tx2"/>
                </a:solidFill>
                <a:latin typeface="Maiandra GD" pitchFamily="34" charset="0"/>
                <a:ea typeface="+mj-ea"/>
                <a:cs typeface="+mj-cs"/>
              </a:rPr>
              <a:t>Circumference 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of the Picture Below?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3048000" y="2133600"/>
            <a:ext cx="3124200" cy="3048000"/>
            <a:chOff x="609600" y="2514600"/>
            <a:chExt cx="3124200" cy="3048000"/>
          </a:xfrm>
        </p:grpSpPr>
        <p:sp>
          <p:nvSpPr>
            <p:cNvPr id="6" name="Oval 5"/>
            <p:cNvSpPr/>
            <p:nvPr/>
          </p:nvSpPr>
          <p:spPr>
            <a:xfrm>
              <a:off x="609600" y="2514600"/>
              <a:ext cx="3124200" cy="3048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aiandra GD" pitchFamily="34" charset="0"/>
              </a:endParaRPr>
            </a:p>
          </p:txBody>
        </p:sp>
        <p:cxnSp>
          <p:nvCxnSpPr>
            <p:cNvPr id="7" name="Straight Connector 6"/>
            <p:cNvCxnSpPr>
              <a:stCxn id="6" idx="2"/>
              <a:endCxn id="6" idx="6"/>
            </p:cNvCxnSpPr>
            <p:nvPr/>
          </p:nvCxnSpPr>
          <p:spPr>
            <a:xfrm rot="10800000" flipH="1">
              <a:off x="609600" y="4038600"/>
              <a:ext cx="31242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52600" y="3276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10 cm</a:t>
              </a:r>
              <a:endParaRPr lang="en-US" dirty="0">
                <a:latin typeface="Maiandra GD" pitchFamily="34" charset="0"/>
              </a:endParaRPr>
            </a:p>
          </p:txBody>
        </p:sp>
        <p:sp>
          <p:nvSpPr>
            <p:cNvPr id="9" name="Right Brace 8"/>
            <p:cNvSpPr/>
            <p:nvPr/>
          </p:nvSpPr>
          <p:spPr>
            <a:xfrm rot="16200000">
              <a:off x="1981200" y="2286000"/>
              <a:ext cx="381000" cy="2971800"/>
            </a:xfrm>
            <a:prstGeom prst="rightBrace">
              <a:avLst>
                <a:gd name="adj1" fmla="val 8333"/>
                <a:gd name="adj2" fmla="val 494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Maiandra GD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" y="5562600"/>
            <a:ext cx="3276600" cy="1143000"/>
            <a:chOff x="0" y="5562600"/>
            <a:chExt cx="3505200" cy="1219200"/>
          </a:xfrm>
        </p:grpSpPr>
        <p:sp>
          <p:nvSpPr>
            <p:cNvPr id="15" name="Flowchart: Terminator 14"/>
            <p:cNvSpPr/>
            <p:nvPr/>
          </p:nvSpPr>
          <p:spPr>
            <a:xfrm>
              <a:off x="0" y="5562600"/>
              <a:ext cx="3505200" cy="12192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400" y="5581471"/>
              <a:ext cx="3276600" cy="1083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</a:rPr>
                <a:t>Need help? Click </a:t>
              </a:r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  <a:hlinkClick r:id="rId3" action="ppaction://hlinksldjump"/>
                </a:rPr>
                <a:t>Here </a:t>
              </a:r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</a:rPr>
                <a:t>to see the formula again, then click the checkmark in the upper-left corner to return to this page. </a:t>
              </a:r>
              <a:endParaRPr lang="en-US" sz="1500" dirty="0">
                <a:solidFill>
                  <a:schemeClr val="bg1"/>
                </a:solidFill>
                <a:latin typeface="Maiandra GD" pitchFamily="34" charset="0"/>
              </a:endParaRPr>
            </a:p>
          </p:txBody>
        </p:sp>
      </p:grpSp>
      <p:pic>
        <p:nvPicPr>
          <p:cNvPr id="19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638800"/>
            <a:ext cx="690563" cy="927100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6324600" y="5646003"/>
            <a:ext cx="1600200" cy="830997"/>
            <a:chOff x="6324600" y="5486400"/>
            <a:chExt cx="1600200" cy="830997"/>
          </a:xfrm>
        </p:grpSpPr>
        <p:sp>
          <p:nvSpPr>
            <p:cNvPr id="21" name="TextBox 20"/>
            <p:cNvSpPr txBox="1"/>
            <p:nvPr/>
          </p:nvSpPr>
          <p:spPr>
            <a:xfrm>
              <a:off x="6324600" y="54864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aiandra GD" pitchFamily="34" charset="0"/>
                </a:rPr>
                <a:t>Click Here to See the Answer</a:t>
              </a:r>
              <a:endParaRPr lang="en-US" sz="1600" dirty="0">
                <a:latin typeface="Maiandra GD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7391400" y="57912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ANSWER: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8956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ndalus" pitchFamily="18" charset="-78"/>
                <a:cs typeface="Andalus" pitchFamily="18" charset="-78"/>
              </a:rPr>
              <a:t>31.4 cm</a:t>
            </a:r>
            <a:endParaRPr lang="en-US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038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*Circumference =  </a:t>
            </a:r>
            <a:r>
              <a:rPr lang="el-GR" sz="24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π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x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Diameter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8637" y="56261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91400" cy="1600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Maiandra GD" pitchFamily="34" charset="0"/>
                <a:cs typeface="MV Boli" pitchFamily="2" charset="0"/>
              </a:rPr>
              <a:t>Put It All Together! </a:t>
            </a:r>
            <a:br>
              <a:rPr lang="en-US" sz="5400" dirty="0" smtClean="0">
                <a:latin typeface="Maiandra GD" pitchFamily="34" charset="0"/>
                <a:cs typeface="MV Boli" pitchFamily="2" charset="0"/>
              </a:rPr>
            </a:br>
            <a:r>
              <a:rPr lang="en-US" sz="4000" dirty="0" smtClean="0">
                <a:latin typeface="Maiandra GD" pitchFamily="34" charset="0"/>
                <a:cs typeface="MV Boli" pitchFamily="2" charset="0"/>
              </a:rPr>
              <a:t>Did You Know…</a:t>
            </a:r>
            <a:endParaRPr lang="en-US" sz="4000" dirty="0">
              <a:latin typeface="Maiandra GD" pitchFamily="34" charset="0"/>
              <a:cs typeface="MV Boli" pitchFamily="2" charset="0"/>
            </a:endParaRPr>
          </a:p>
        </p:txBody>
      </p:sp>
      <p:pic>
        <p:nvPicPr>
          <p:cNvPr id="7" name="Picture 6" descr="youtube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048125"/>
            <a:ext cx="304800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362200"/>
            <a:ext cx="746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 2008 Dallas, Texas, rolled out the world's largest beach ball? At 36 feet in diameter and more than three stories tall. This is a new Guinness World Record!!!</a:t>
            </a:r>
          </a:p>
          <a:p>
            <a:pPr algn="ctr"/>
            <a:r>
              <a:rPr lang="en-US" sz="2000" dirty="0" smtClean="0"/>
              <a:t>Click the picture below to watch video of the event. Then, we’ll answer some questions.</a:t>
            </a:r>
          </a:p>
        </p:txBody>
      </p:sp>
      <p:pic>
        <p:nvPicPr>
          <p:cNvPr id="6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30480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Maiandra GD" pitchFamily="34" charset="0"/>
                <a:cs typeface="MV Boli" pitchFamily="2" charset="0"/>
              </a:rPr>
              <a:t>So…</a:t>
            </a:r>
            <a:endParaRPr lang="en-US" sz="40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17526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aiandra GD" pitchFamily="34" charset="0"/>
                <a:cs typeface="MV Boli" pitchFamily="2" charset="0"/>
              </a:rPr>
              <a:t>If the Diameter of the Beach Ball is 36 feet…</a:t>
            </a:r>
          </a:p>
          <a:p>
            <a:pPr algn="ctr"/>
            <a:r>
              <a:rPr lang="en-US" sz="3600" dirty="0" smtClean="0">
                <a:latin typeface="Maiandra GD" pitchFamily="34" charset="0"/>
                <a:cs typeface="MV Boli" pitchFamily="2" charset="0"/>
              </a:rPr>
              <a:t>What is the Radius? </a:t>
            </a:r>
          </a:p>
          <a:p>
            <a:pPr algn="ctr"/>
            <a:r>
              <a:rPr lang="en-US" sz="3600" dirty="0" smtClean="0">
                <a:latin typeface="Maiandra GD" pitchFamily="34" charset="0"/>
                <a:cs typeface="MV Boli" pitchFamily="2" charset="0"/>
              </a:rPr>
              <a:t>What is the Circumference?  </a:t>
            </a:r>
            <a:endParaRPr lang="en-US" sz="3600" dirty="0">
              <a:latin typeface="Maiandra GD" pitchFamily="34" charset="0"/>
              <a:cs typeface="MV Boli" pitchFamily="2" charset="0"/>
            </a:endParaRPr>
          </a:p>
        </p:txBody>
      </p:sp>
      <p:pic>
        <p:nvPicPr>
          <p:cNvPr id="6" name="Picture 5" descr="imagesCAH6F3U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67200"/>
            <a:ext cx="2057400" cy="2030090"/>
          </a:xfrm>
          <a:prstGeom prst="rect">
            <a:avLst/>
          </a:prstGeom>
        </p:spPr>
      </p:pic>
      <p:pic>
        <p:nvPicPr>
          <p:cNvPr id="9" name="Picture 8" descr="beach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714875"/>
            <a:ext cx="2143125" cy="2143125"/>
          </a:xfrm>
          <a:prstGeom prst="rect">
            <a:avLst/>
          </a:prstGeom>
        </p:spPr>
      </p:pic>
      <p:pic>
        <p:nvPicPr>
          <p:cNvPr id="10" name="Picture 9" descr="beach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85926"/>
            <a:ext cx="2362200" cy="2362200"/>
          </a:xfrm>
          <a:prstGeom prst="rect">
            <a:avLst/>
          </a:prstGeom>
        </p:spPr>
      </p:pic>
      <p:pic>
        <p:nvPicPr>
          <p:cNvPr id="11" name="Picture 10" descr="beach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1" y="5257800"/>
            <a:ext cx="1600200" cy="1600200"/>
          </a:xfrm>
          <a:prstGeom prst="rect">
            <a:avLst/>
          </a:prstGeom>
        </p:spPr>
      </p:pic>
      <p:pic>
        <p:nvPicPr>
          <p:cNvPr id="12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8637" y="56261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1752600"/>
            <a:ext cx="7239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aiandra GD" pitchFamily="34" charset="0"/>
                <a:cs typeface="MV Boli" pitchFamily="2" charset="0"/>
              </a:rPr>
              <a:t>Radius = 18 Feet</a:t>
            </a:r>
          </a:p>
          <a:p>
            <a:pPr algn="ctr"/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Radius = Diameter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  <a:cs typeface="Times New Roman"/>
              </a:rPr>
              <a:t>÷ 2</a:t>
            </a:r>
          </a:p>
          <a:p>
            <a:pPr algn="ctr"/>
            <a:endParaRPr lang="en-US" sz="2000" i="1" dirty="0">
              <a:solidFill>
                <a:schemeClr val="bg1">
                  <a:lumMod val="50000"/>
                </a:schemeClr>
              </a:solidFill>
              <a:latin typeface="Maiandra GD" pitchFamily="34" charset="0"/>
              <a:cs typeface="Times New Roman"/>
            </a:endParaRPr>
          </a:p>
          <a:p>
            <a:pPr algn="ctr"/>
            <a:endParaRPr lang="en-US" sz="2000" i="1" dirty="0" smtClean="0">
              <a:latin typeface="Maiandra GD" pitchFamily="34" charset="0"/>
              <a:cs typeface="MV Boli" pitchFamily="2" charset="0"/>
            </a:endParaRPr>
          </a:p>
          <a:p>
            <a:pPr algn="ctr"/>
            <a:r>
              <a:rPr lang="en-US" sz="4000" dirty="0" smtClean="0">
                <a:latin typeface="Maiandra GD" pitchFamily="34" charset="0"/>
                <a:cs typeface="MV Boli" pitchFamily="2" charset="0"/>
              </a:rPr>
              <a:t>Circumference = 113.04 Feet</a:t>
            </a: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Circumference = </a:t>
            </a:r>
            <a:r>
              <a:rPr lang="el-GR" i="1" dirty="0" smtClean="0">
                <a:solidFill>
                  <a:schemeClr val="bg1">
                    <a:lumMod val="50000"/>
                  </a:schemeClr>
                </a:solidFill>
                <a:cs typeface="Times New Roman"/>
              </a:rPr>
              <a:t>π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  <a:cs typeface="Times New Roman"/>
              </a:rPr>
              <a:t> x Diameter</a:t>
            </a:r>
          </a:p>
          <a:p>
            <a:pPr algn="ctr"/>
            <a:endParaRPr lang="en-US" sz="2400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  <a:cs typeface="Times New Roman"/>
            </a:endParaRPr>
          </a:p>
          <a:p>
            <a:pPr algn="ctr"/>
            <a:endParaRPr lang="en-US" sz="2400" dirty="0" smtClean="0">
              <a:latin typeface="Maiandra GD" pitchFamily="34" charset="0"/>
              <a:cs typeface="MV Boli" pitchFamily="2" charset="0"/>
            </a:endParaRPr>
          </a:p>
          <a:p>
            <a:pPr algn="ctr"/>
            <a:endParaRPr lang="en-US" sz="3600" dirty="0">
              <a:latin typeface="Maiandra GD" pitchFamily="34" charset="0"/>
              <a:cs typeface="MV Boli" pitchFamily="2" charset="0"/>
            </a:endParaRPr>
          </a:p>
        </p:txBody>
      </p:sp>
      <p:pic>
        <p:nvPicPr>
          <p:cNvPr id="7" name="Picture 6" descr="beachball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267200"/>
            <a:ext cx="2581275" cy="1771650"/>
          </a:xfrm>
          <a:prstGeom prst="rect">
            <a:avLst/>
          </a:prstGeom>
        </p:spPr>
      </p:pic>
      <p:pic>
        <p:nvPicPr>
          <p:cNvPr id="5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4837" y="57023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228600" y="533400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latin typeface="Maiandra GD" pitchFamily="34" charset="0"/>
                <a:cs typeface="MV Boli" pitchFamily="2" charset="0"/>
              </a:rPr>
              <a:t>What to Remember…</a:t>
            </a:r>
            <a:endParaRPr lang="en-US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A circle has 3 main parts:</a:t>
            </a:r>
          </a:p>
          <a:p>
            <a:pPr lvl="1"/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Circumference</a:t>
            </a:r>
          </a:p>
          <a:p>
            <a:pPr lvl="1"/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Diameter</a:t>
            </a:r>
          </a:p>
          <a:p>
            <a:pPr lvl="1"/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Radius</a:t>
            </a:r>
          </a:p>
          <a:p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Review all of the shapes we’ve been learning! Click </a:t>
            </a:r>
            <a:r>
              <a:rPr lang="en-US" sz="3200" dirty="0" smtClean="0">
                <a:latin typeface="Maiandra GD" pitchFamily="34" charset="0"/>
                <a:cs typeface="MV Boli" pitchFamily="2" charset="0"/>
                <a:hlinkClick r:id="rId4"/>
              </a:rPr>
              <a:t>here</a:t>
            </a:r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 for a fun online game!</a:t>
            </a:r>
            <a:endParaRPr lang="en-US" sz="3200" dirty="0">
              <a:latin typeface="Maiandra GD" pitchFamily="34" charset="0"/>
              <a:cs typeface="MV Boli" pitchFamily="2" charset="0"/>
            </a:endParaRPr>
          </a:p>
        </p:txBody>
      </p:sp>
      <p:pic>
        <p:nvPicPr>
          <p:cNvPr id="2052" name="Picture 4" descr="C:\Users\Ember\AppData\Local\Microsoft\Windows\Temporary Internet Files\Content.IE5\JPOMKMIW\MC900295530[1].wm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5511800"/>
            <a:ext cx="1593157" cy="1193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00600" y="56298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  <a:cs typeface="MV Boli" pitchFamily="2" charset="0"/>
              </a:rPr>
              <a:t>Click Here To Go Back To The Beginning</a:t>
            </a:r>
            <a:endParaRPr lang="en-US" dirty="0">
              <a:latin typeface="Maiandra GD" pitchFamily="34" charset="0"/>
              <a:cs typeface="MV Boli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0" y="60182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91000" y="5638800"/>
            <a:ext cx="381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latin typeface="Maiandra GD" pitchFamily="34" charset="0"/>
                <a:cs typeface="MV Boli" pitchFamily="2" charset="0"/>
              </a:rPr>
              <a:t>What Does This Mean?</a:t>
            </a:r>
            <a:endParaRPr lang="en-US" sz="2500" i="1" dirty="0">
              <a:latin typeface="Maiandra GD" pitchFamily="34" charset="0"/>
              <a:cs typeface="MV Boli" pitchFamily="2" charset="0"/>
            </a:endParaRPr>
          </a:p>
        </p:txBody>
      </p:sp>
      <p:pic>
        <p:nvPicPr>
          <p:cNvPr id="1026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n/>
                <a:solidFill>
                  <a:schemeClr val="tx2">
                    <a:lumMod val="75000"/>
                  </a:schemeClr>
                </a:solidFill>
                <a:latin typeface="Maiandra GD" pitchFamily="34" charset="0"/>
                <a:cs typeface="MV Boli" pitchFamily="2" charset="0"/>
              </a:rPr>
              <a:t>What are the parts of a circle?</a:t>
            </a:r>
            <a:endParaRPr lang="en-US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905000"/>
            <a:ext cx="8229600" cy="3657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5000" b="1" dirty="0" smtClean="0">
                <a:latin typeface="Maiandra GD" pitchFamily="34" charset="0"/>
                <a:cs typeface="MV Boli" pitchFamily="2" charset="0"/>
              </a:rPr>
              <a:t>Circles have…</a:t>
            </a:r>
          </a:p>
          <a:p>
            <a:pPr lvl="1">
              <a:buFont typeface="Arial" pitchFamily="34" charset="0"/>
              <a:buChar char="•"/>
            </a:pPr>
            <a:r>
              <a:rPr lang="en-US" sz="5000" b="1" dirty="0" smtClean="0">
                <a:latin typeface="Maiandra GD" pitchFamily="34" charset="0"/>
                <a:cs typeface="MV Boli" pitchFamily="2" charset="0"/>
              </a:rPr>
              <a:t>A Diameter</a:t>
            </a:r>
          </a:p>
          <a:p>
            <a:pPr lvl="1">
              <a:buFont typeface="Arial" pitchFamily="34" charset="0"/>
              <a:buChar char="•"/>
            </a:pPr>
            <a:r>
              <a:rPr lang="en-US" sz="5000" b="1" dirty="0" smtClean="0">
                <a:latin typeface="Maiandra GD" pitchFamily="34" charset="0"/>
                <a:cs typeface="MV Boli" pitchFamily="2" charset="0"/>
              </a:rPr>
              <a:t>A Radius</a:t>
            </a:r>
          </a:p>
          <a:p>
            <a:pPr lvl="1">
              <a:buFont typeface="Arial" pitchFamily="34" charset="0"/>
              <a:buChar char="•"/>
            </a:pPr>
            <a:r>
              <a:rPr lang="en-US" sz="5000" b="1" dirty="0" smtClean="0">
                <a:latin typeface="Maiandra GD" pitchFamily="34" charset="0"/>
                <a:cs typeface="MV Boli" pitchFamily="2" charset="0"/>
              </a:rPr>
              <a:t>A Circumference</a:t>
            </a:r>
            <a:endParaRPr lang="en-US" dirty="0">
              <a:latin typeface="Maiandra G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The Parts of a Circle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" name="Content Placeholder 3" descr="full circ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088348"/>
            <a:ext cx="2924175" cy="2886033"/>
          </a:xfrm>
        </p:spPr>
      </p:pic>
      <p:sp>
        <p:nvSpPr>
          <p:cNvPr id="7" name="TextBox 6"/>
          <p:cNvSpPr txBox="1"/>
          <p:nvPr/>
        </p:nvSpPr>
        <p:spPr>
          <a:xfrm>
            <a:off x="6747278" y="3200400"/>
            <a:ext cx="1622559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Maiandra GD" pitchFamily="34" charset="0"/>
                <a:cs typeface="MV Boli" pitchFamily="2" charset="0"/>
              </a:rPr>
              <a:t>D</a:t>
            </a:r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iameter</a:t>
            </a:r>
            <a:endParaRPr lang="en-US" sz="28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334000"/>
            <a:ext cx="1371599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aiandra GD" pitchFamily="34" charset="0"/>
                <a:cs typeface="MV Boli" pitchFamily="2" charset="0"/>
              </a:rPr>
              <a:t>R</a:t>
            </a:r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adius</a:t>
            </a:r>
            <a:endParaRPr lang="en-US" sz="2800" dirty="0">
              <a:latin typeface="Maiandra GD" pitchFamily="34" charset="0"/>
              <a:cs typeface="MV Boli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953000" y="31242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429000" y="4267200"/>
            <a:ext cx="1752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2143780"/>
            <a:ext cx="2667000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Circumference</a:t>
            </a:r>
            <a:endParaRPr lang="en-US" sz="2800" dirty="0">
              <a:latin typeface="Maiandra GD" pitchFamily="34" charset="0"/>
              <a:cs typeface="MV Boli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22860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4864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Circumference is…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" name="Content Placeholder 3" descr="circumferen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766371"/>
            <a:ext cx="3491429" cy="3491429"/>
          </a:xfrm>
        </p:spPr>
      </p:pic>
      <p:sp>
        <p:nvSpPr>
          <p:cNvPr id="5" name="TextBox 4"/>
          <p:cNvSpPr txBox="1"/>
          <p:nvPr/>
        </p:nvSpPr>
        <p:spPr>
          <a:xfrm>
            <a:off x="304800" y="2339876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Maiandra GD" pitchFamily="34" charset="0"/>
                <a:cs typeface="MV Boli" pitchFamily="2" charset="0"/>
              </a:rPr>
              <a:t>The distance around a circle</a:t>
            </a:r>
            <a:endParaRPr lang="en-US" sz="48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4191000" y="2057400"/>
            <a:ext cx="685800" cy="2895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</p:txBody>
      </p:sp>
      <p:pic>
        <p:nvPicPr>
          <p:cNvPr id="7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228600" y="5181600"/>
            <a:ext cx="6858000" cy="1174750"/>
            <a:chOff x="228600" y="5181600"/>
            <a:chExt cx="6858000" cy="1174750"/>
          </a:xfrm>
        </p:grpSpPr>
        <p:pic>
          <p:nvPicPr>
            <p:cNvPr id="9" name="Picture 2" descr="C:\Users\Ember\AppData\Local\Microsoft\Windows\Temporary Internet Files\Content.IE5\U2XEGI9F\MC90044188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5181600"/>
              <a:ext cx="842392" cy="117475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066800" y="571500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Maiandra GD" pitchFamily="34" charset="0"/>
                </a:rPr>
                <a:t>Quick Tip! Circumference = </a:t>
              </a:r>
              <a:r>
                <a:rPr lang="el-GR" sz="2400" dirty="0" smtClean="0">
                  <a:latin typeface="Times New Roman"/>
                  <a:cs typeface="Times New Roman"/>
                </a:rPr>
                <a:t>π</a:t>
              </a:r>
              <a:r>
                <a:rPr lang="en-US" sz="2400" dirty="0" smtClean="0">
                  <a:latin typeface="Maiandra GD" pitchFamily="34" charset="0"/>
                  <a:cs typeface="Times New Roman"/>
                </a:rPr>
                <a:t> </a:t>
              </a:r>
              <a:r>
                <a:rPr lang="en-US" dirty="0" smtClean="0">
                  <a:latin typeface="Maiandra GD" pitchFamily="34" charset="0"/>
                  <a:cs typeface="Times New Roman"/>
                </a:rPr>
                <a:t>x</a:t>
              </a:r>
              <a:r>
                <a:rPr lang="en-US" sz="2400" dirty="0" smtClean="0">
                  <a:latin typeface="Maiandra GD" pitchFamily="34" charset="0"/>
                  <a:cs typeface="Times New Roman"/>
                </a:rPr>
                <a:t> </a:t>
              </a:r>
              <a:r>
                <a:rPr lang="en-US" sz="2400" dirty="0" smtClean="0">
                  <a:latin typeface="Maiandra GD" pitchFamily="34" charset="0"/>
                </a:rPr>
                <a:t>Diameter</a:t>
              </a:r>
              <a:endParaRPr lang="en-US" sz="2400" dirty="0">
                <a:latin typeface="Maiandra GD" pitchFamily="34" charset="0"/>
              </a:endParaRPr>
            </a:p>
          </p:txBody>
        </p:sp>
      </p:grpSp>
      <p:pic>
        <p:nvPicPr>
          <p:cNvPr id="11" name="Picture 2" descr="C:\Documents and Settings\elieb\Local Settings\Temporary Internet Files\Content.IE5\MJ5H17SZ\MC900442139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685800" cy="6998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12" y="704088"/>
            <a:ext cx="8253088" cy="1084827"/>
          </a:xfrm>
        </p:spPr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Diameter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" name="Content Placeholder 3" descr="diameter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600200"/>
            <a:ext cx="3794970" cy="3581400"/>
          </a:xfrm>
        </p:spPr>
      </p:pic>
      <p:pic>
        <p:nvPicPr>
          <p:cNvPr id="5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2322255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Maiandra GD" pitchFamily="34" charset="0"/>
                <a:cs typeface="MV Boli" pitchFamily="2" charset="0"/>
              </a:rPr>
              <a:t>Any line that passes through the center and whose endpoints are on the circle</a:t>
            </a:r>
            <a:endParaRPr lang="en-US" sz="32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4114800" y="1828800"/>
            <a:ext cx="685800" cy="3505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Maiandra GD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5181600"/>
            <a:ext cx="6858000" cy="1174750"/>
            <a:chOff x="228600" y="5181600"/>
            <a:chExt cx="6858000" cy="1174750"/>
          </a:xfrm>
        </p:grpSpPr>
        <p:pic>
          <p:nvPicPr>
            <p:cNvPr id="9" name="Picture 2" descr="C:\Users\Ember\AppData\Local\Microsoft\Windows\Temporary Internet Files\Content.IE5\U2XEGI9F\MC90044188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5181600"/>
              <a:ext cx="842392" cy="117475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066800" y="571500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Maiandra GD" pitchFamily="34" charset="0"/>
                </a:rPr>
                <a:t>Quick Tip! Diameter = Radius</a:t>
              </a:r>
              <a:r>
                <a:rPr lang="en-US" sz="2400" dirty="0" smtClean="0">
                  <a:latin typeface="Maiandra GD" pitchFamily="34" charset="0"/>
                  <a:cs typeface="Times New Roman"/>
                </a:rPr>
                <a:t> </a:t>
              </a:r>
              <a:r>
                <a:rPr lang="en-US" dirty="0" smtClean="0">
                  <a:latin typeface="Maiandra GD" pitchFamily="34" charset="0"/>
                  <a:cs typeface="Times New Roman"/>
                </a:rPr>
                <a:t>x</a:t>
              </a:r>
              <a:r>
                <a:rPr lang="en-US" sz="2400" dirty="0" smtClean="0">
                  <a:latin typeface="Maiandra GD" pitchFamily="34" charset="0"/>
                  <a:cs typeface="Times New Roman"/>
                </a:rPr>
                <a:t> 2</a:t>
              </a:r>
              <a:endParaRPr lang="en-US" sz="2400" dirty="0">
                <a:latin typeface="Maiandra GD" pitchFamily="34" charset="0"/>
              </a:endParaRPr>
            </a:p>
          </p:txBody>
        </p:sp>
      </p:grpSp>
      <p:pic>
        <p:nvPicPr>
          <p:cNvPr id="1026" name="Picture 2" descr="C:\Documents and Settings\elieb\Local Settings\Temporary Internet Files\Content.IE5\MJ5H17SZ\MC900442139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685800" cy="6998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1143000"/>
          </a:xfrm>
        </p:spPr>
        <p:txBody>
          <a:bodyPr>
            <a:normAutofit/>
          </a:bodyPr>
          <a:lstStyle/>
          <a:p>
            <a:r>
              <a:rPr lang="en-US" sz="5500" dirty="0" smtClean="0">
                <a:latin typeface="Maiandra GD" pitchFamily="34" charset="0"/>
              </a:rPr>
              <a:t>Radius</a:t>
            </a:r>
            <a:endParaRPr lang="en-US" sz="5500" dirty="0">
              <a:latin typeface="Maiandra GD" pitchFamily="34" charset="0"/>
            </a:endParaRPr>
          </a:p>
        </p:txBody>
      </p:sp>
      <p:pic>
        <p:nvPicPr>
          <p:cNvPr id="4" name="Content Placeholder 3" descr="geo_cira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81600" y="1600200"/>
            <a:ext cx="3429000" cy="3429000"/>
          </a:xfrm>
        </p:spPr>
      </p:pic>
      <p:pic>
        <p:nvPicPr>
          <p:cNvPr id="5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1676400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Maiandra GD" pitchFamily="34" charset="0"/>
                <a:cs typeface="MV Boli" pitchFamily="2" charset="0"/>
              </a:rPr>
              <a:t>A line segment that joins the center of a circle with any point on its circumference</a:t>
            </a:r>
            <a:endParaRPr lang="en-US" sz="36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4267200" y="1676400"/>
            <a:ext cx="685800" cy="3352800"/>
          </a:xfrm>
          <a:prstGeom prst="leftBrace">
            <a:avLst>
              <a:gd name="adj1" fmla="val 8333"/>
              <a:gd name="adj2" fmla="val 508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Maiandra GD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8600" y="5181600"/>
            <a:ext cx="6096000" cy="1174750"/>
            <a:chOff x="228600" y="5181600"/>
            <a:chExt cx="6096000" cy="1174750"/>
          </a:xfrm>
        </p:grpSpPr>
        <p:pic>
          <p:nvPicPr>
            <p:cNvPr id="3074" name="Picture 2" descr="C:\Users\Ember\AppData\Local\Microsoft\Windows\Temporary Internet Files\Content.IE5\U2XEGI9F\MC90044188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5181600"/>
              <a:ext cx="842392" cy="117475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1066800" y="5715000"/>
              <a:ext cx="525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Maiandra GD" pitchFamily="34" charset="0"/>
                </a:rPr>
                <a:t>Quick Tip! </a:t>
              </a:r>
              <a:r>
                <a:rPr lang="en-US" sz="2400" dirty="0">
                  <a:latin typeface="Maiandra GD" pitchFamily="34" charset="0"/>
                </a:rPr>
                <a:t>R</a:t>
              </a:r>
              <a:r>
                <a:rPr lang="en-US" sz="2400" dirty="0" smtClean="0">
                  <a:latin typeface="Maiandra GD" pitchFamily="34" charset="0"/>
                </a:rPr>
                <a:t>adius = Diameter </a:t>
              </a:r>
              <a:r>
                <a:rPr lang="en-US" sz="2400" dirty="0" smtClean="0">
                  <a:latin typeface="Maiandra GD" pitchFamily="34" charset="0"/>
                  <a:cs typeface="Times New Roman"/>
                </a:rPr>
                <a:t>÷</a:t>
              </a:r>
              <a:r>
                <a:rPr lang="en-US" sz="2400" dirty="0">
                  <a:latin typeface="Maiandra GD" pitchFamily="34" charset="0"/>
                  <a:cs typeface="Times New Roman"/>
                </a:rPr>
                <a:t> </a:t>
              </a:r>
              <a:r>
                <a:rPr lang="en-US" sz="2400" dirty="0" smtClean="0">
                  <a:latin typeface="Maiandra GD" pitchFamily="34" charset="0"/>
                  <a:cs typeface="Times New Roman"/>
                </a:rPr>
                <a:t>2</a:t>
              </a:r>
              <a:endParaRPr lang="en-US" sz="2400" dirty="0">
                <a:latin typeface="Maiandra GD" pitchFamily="34" charset="0"/>
              </a:endParaRPr>
            </a:p>
          </p:txBody>
        </p:sp>
      </p:grpSp>
      <p:pic>
        <p:nvPicPr>
          <p:cNvPr id="11" name="Picture 2" descr="C:\Documents and Settings\elieb\Local Settings\Temporary Internet Files\Content.IE5\MJ5H17SZ\MC900442139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685800" cy="6998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Ideas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28536"/>
            <a:ext cx="7092696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Maiandra GD" pitchFamily="34" charset="0"/>
                <a:cs typeface="MV Boli" pitchFamily="2" charset="0"/>
              </a:rPr>
              <a:t>Keep these formulas in mind to solve problems</a:t>
            </a:r>
            <a:r>
              <a:rPr lang="en-US" sz="3600" dirty="0" smtClean="0">
                <a:latin typeface="Maiandra GD" pitchFamily="34" charset="0"/>
              </a:rPr>
              <a:t>!</a:t>
            </a:r>
            <a:endParaRPr lang="en-US" sz="3600" dirty="0">
              <a:latin typeface="Maiandra GD" pitchFamily="34" charset="0"/>
            </a:endParaRPr>
          </a:p>
        </p:txBody>
      </p:sp>
      <p:pic>
        <p:nvPicPr>
          <p:cNvPr id="6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7150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2286000" y="4038600"/>
            <a:ext cx="5867400" cy="523220"/>
          </a:xfrm>
          <a:prstGeom prst="rect">
            <a:avLst/>
          </a:prstGeom>
          <a:solidFill>
            <a:schemeClr val="accent4">
              <a:lumMod val="20000"/>
              <a:lumOff val="80000"/>
              <a:alpha val="17000"/>
            </a:schemeClr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DIAMETER = Radius x 2</a:t>
            </a:r>
            <a:endParaRPr lang="en-US" sz="28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2390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Maiandra GD" pitchFamily="34" charset="0"/>
                <a:cs typeface="MV Boli" pitchFamily="2" charset="0"/>
              </a:rPr>
              <a:t>It’s a piece of </a:t>
            </a:r>
            <a:r>
              <a:rPr lang="el-GR" sz="6000" dirty="0" smtClean="0">
                <a:latin typeface="Times New Roman"/>
                <a:cs typeface="MV Boli" pitchFamily="2" charset="0"/>
              </a:rPr>
              <a:t>π</a:t>
            </a:r>
            <a:endParaRPr lang="en-US" sz="60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200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  <a:cs typeface="MV Boli" pitchFamily="2" charset="0"/>
              </a:rPr>
              <a:t>YOU CAN FIND DIFFERENT LENGTHS USING THESE FORMULAS:</a:t>
            </a:r>
            <a:endParaRPr lang="en-US" sz="2400" dirty="0">
              <a:solidFill>
                <a:schemeClr val="tx2"/>
              </a:solidFill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04800" y="3124200"/>
            <a:ext cx="6172200" cy="523220"/>
          </a:xfrm>
          <a:prstGeom prst="rect">
            <a:avLst/>
          </a:prstGeom>
          <a:solidFill>
            <a:schemeClr val="accent3">
              <a:lumMod val="20000"/>
              <a:lumOff val="80000"/>
              <a:alpha val="17000"/>
            </a:schemeClr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CIRCUMFERENCE = </a:t>
            </a:r>
            <a:r>
              <a:rPr lang="el-GR" sz="2800" dirty="0" smtClean="0">
                <a:latin typeface="Times New Roman"/>
                <a:cs typeface="MV Boli" pitchFamily="2" charset="0"/>
              </a:rPr>
              <a:t>π</a:t>
            </a:r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 x Diameter</a:t>
            </a:r>
            <a:endParaRPr lang="en-US" sz="28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114800" y="4963180"/>
            <a:ext cx="4724400" cy="523220"/>
          </a:xfrm>
          <a:prstGeom prst="rect">
            <a:avLst/>
          </a:prstGeom>
          <a:solidFill>
            <a:schemeClr val="accent5">
              <a:lumMod val="20000"/>
              <a:lumOff val="80000"/>
              <a:alpha val="17000"/>
            </a:schemeClr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RADUIS = Diameter </a:t>
            </a:r>
            <a:r>
              <a:rPr lang="en-US" sz="2800" dirty="0" smtClean="0">
                <a:latin typeface="Maiandra GD" pitchFamily="34" charset="0"/>
                <a:cs typeface="Times New Roman"/>
              </a:rPr>
              <a:t>÷ </a:t>
            </a:r>
            <a:r>
              <a:rPr lang="en-US" sz="2800" dirty="0" smtClean="0">
                <a:latin typeface="Maiandra GD" pitchFamily="34" charset="0"/>
                <a:cs typeface="MV Boli" pitchFamily="2" charset="0"/>
              </a:rPr>
              <a:t>2</a:t>
            </a:r>
            <a:endParaRPr lang="en-US" sz="2800" dirty="0">
              <a:latin typeface="Maiandra GD" pitchFamily="34" charset="0"/>
              <a:cs typeface="MV Boli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6248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Click on any of the boxes above to see the pictures again!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3886200"/>
            <a:ext cx="3200400" cy="2209800"/>
            <a:chOff x="228600" y="3810000"/>
            <a:chExt cx="3200400" cy="2209800"/>
          </a:xfrm>
        </p:grpSpPr>
        <p:sp>
          <p:nvSpPr>
            <p:cNvPr id="14" name="Oval 13"/>
            <p:cNvSpPr/>
            <p:nvPr/>
          </p:nvSpPr>
          <p:spPr>
            <a:xfrm>
              <a:off x="228600" y="3810000"/>
              <a:ext cx="2286000" cy="2209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aiandra GD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0" y="4343400"/>
              <a:ext cx="3048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Maiandra GD" pitchFamily="34" charset="0"/>
                  <a:cs typeface="MV Boli" pitchFamily="2" charset="0"/>
                </a:rPr>
                <a:t>Don’t Forget</a:t>
              </a:r>
            </a:p>
            <a:p>
              <a:r>
                <a:rPr lang="en-US" sz="3600" dirty="0" smtClean="0">
                  <a:latin typeface="Maiandra GD" pitchFamily="34" charset="0"/>
                  <a:cs typeface="MV Boli" pitchFamily="2" charset="0"/>
                </a:rPr>
                <a:t>  </a:t>
              </a:r>
              <a:r>
                <a:rPr lang="el-GR" sz="3600" dirty="0" smtClean="0">
                  <a:cs typeface="MV Boli" pitchFamily="2" charset="0"/>
                </a:rPr>
                <a:t>π</a:t>
              </a:r>
              <a:r>
                <a:rPr lang="en-US" sz="3600" dirty="0" smtClean="0">
                  <a:latin typeface="Maiandra GD" pitchFamily="34" charset="0"/>
                  <a:cs typeface="MV Boli" pitchFamily="2" charset="0"/>
                </a:rPr>
                <a:t> = 3.14</a:t>
              </a:r>
              <a:endParaRPr lang="en-US" sz="3600" dirty="0">
                <a:latin typeface="Maiandra GD" pitchFamily="34" charset="0"/>
                <a:cs typeface="MV Boli" pitchFamily="2" charset="0"/>
              </a:endParaRPr>
            </a:p>
          </p:txBody>
        </p:sp>
      </p:grpSp>
      <p:pic>
        <p:nvPicPr>
          <p:cNvPr id="15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4837" y="57023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315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Q: What is the Diameter of the Picture Below?</a:t>
            </a:r>
            <a:endParaRPr lang="en-US" dirty="0">
              <a:latin typeface="Maiandra GD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895600" y="2209800"/>
            <a:ext cx="3124200" cy="3048000"/>
            <a:chOff x="609600" y="2362200"/>
            <a:chExt cx="3124200" cy="3048000"/>
          </a:xfrm>
        </p:grpSpPr>
        <p:sp>
          <p:nvSpPr>
            <p:cNvPr id="6" name="Oval 5"/>
            <p:cNvSpPr/>
            <p:nvPr/>
          </p:nvSpPr>
          <p:spPr>
            <a:xfrm>
              <a:off x="609600" y="2362200"/>
              <a:ext cx="3124200" cy="3048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aiandra GD" pitchFamily="34" charset="0"/>
              </a:endParaRPr>
            </a:p>
          </p:txBody>
        </p:sp>
        <p:cxnSp>
          <p:nvCxnSpPr>
            <p:cNvPr id="8" name="Straight Connector 7"/>
            <p:cNvCxnSpPr>
              <a:stCxn id="6" idx="2"/>
              <a:endCxn id="6" idx="6"/>
            </p:cNvCxnSpPr>
            <p:nvPr/>
          </p:nvCxnSpPr>
          <p:spPr>
            <a:xfrm rot="10800000" flipH="1">
              <a:off x="609600" y="3886200"/>
              <a:ext cx="31242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52600" y="31358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10 cm</a:t>
              </a:r>
              <a:endParaRPr lang="en-US" dirty="0">
                <a:latin typeface="Maiandra GD" pitchFamily="34" charset="0"/>
              </a:endParaRPr>
            </a:p>
          </p:txBody>
        </p:sp>
        <p:sp>
          <p:nvSpPr>
            <p:cNvPr id="27" name="Right Brace 26"/>
            <p:cNvSpPr/>
            <p:nvPr/>
          </p:nvSpPr>
          <p:spPr>
            <a:xfrm rot="16200000">
              <a:off x="1981200" y="2133600"/>
              <a:ext cx="381000" cy="2971800"/>
            </a:xfrm>
            <a:prstGeom prst="rightBrace">
              <a:avLst>
                <a:gd name="adj1" fmla="val 8333"/>
                <a:gd name="adj2" fmla="val 494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Maiandra GD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24600" y="5486400"/>
            <a:ext cx="1600200" cy="830997"/>
            <a:chOff x="6324600" y="5486400"/>
            <a:chExt cx="1600200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6324600" y="54864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aiandra GD" pitchFamily="34" charset="0"/>
                </a:rPr>
                <a:t>Click Here to See the Answer</a:t>
              </a:r>
              <a:endParaRPr lang="en-US" sz="1600" dirty="0">
                <a:latin typeface="Maiandra GD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7391400" y="57912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6200" y="5562600"/>
            <a:ext cx="3276600" cy="1143000"/>
            <a:chOff x="0" y="5562600"/>
            <a:chExt cx="3505200" cy="1219200"/>
          </a:xfrm>
        </p:grpSpPr>
        <p:sp>
          <p:nvSpPr>
            <p:cNvPr id="15" name="Flowchart: Terminator 14"/>
            <p:cNvSpPr/>
            <p:nvPr/>
          </p:nvSpPr>
          <p:spPr>
            <a:xfrm>
              <a:off x="0" y="5562600"/>
              <a:ext cx="3505200" cy="12192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400" y="5581471"/>
              <a:ext cx="3276600" cy="1083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</a:rPr>
                <a:t>Need help? Click </a:t>
              </a:r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  <a:hlinkClick r:id="rId3" action="ppaction://hlinksldjump"/>
                </a:rPr>
                <a:t>Here </a:t>
              </a:r>
              <a:r>
                <a:rPr lang="en-US" sz="1500" dirty="0" smtClean="0">
                  <a:solidFill>
                    <a:schemeClr val="bg1"/>
                  </a:solidFill>
                  <a:latin typeface="Maiandra GD" pitchFamily="34" charset="0"/>
                </a:rPr>
                <a:t>to see the formula again, then click the checkmark in the upper-left corner to return to this page. </a:t>
              </a:r>
              <a:endParaRPr lang="en-US" sz="1500" dirty="0">
                <a:solidFill>
                  <a:schemeClr val="bg1"/>
                </a:solidFill>
                <a:latin typeface="Maiandra GD" pitchFamily="34" charset="0"/>
              </a:endParaRPr>
            </a:p>
          </p:txBody>
        </p:sp>
      </p:grpSp>
      <p:pic>
        <p:nvPicPr>
          <p:cNvPr id="17" name="Picture 2" descr="C:\Users\Ember\AppData\Local\Microsoft\Windows\Temporary Internet Files\Content.IE5\U2XEGI9F\MC900383586[1]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486400"/>
            <a:ext cx="690563" cy="9271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5603</TotalTime>
  <Words>512</Words>
  <Application>Microsoft Office PowerPoint</Application>
  <PresentationFormat>On-screen Show (4:3)</PresentationFormat>
  <Paragraphs>79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What are the parts of a circle?</vt:lpstr>
      <vt:lpstr>The Parts of a Circle</vt:lpstr>
      <vt:lpstr>Circumference is…</vt:lpstr>
      <vt:lpstr>Diameter</vt:lpstr>
      <vt:lpstr>Radius</vt:lpstr>
      <vt:lpstr>Important Ideas</vt:lpstr>
      <vt:lpstr>It’s a piece of π</vt:lpstr>
      <vt:lpstr>Q: What is the Diameter of the Picture Below?</vt:lpstr>
      <vt:lpstr>ANSWER: </vt:lpstr>
      <vt:lpstr>Slide 11</vt:lpstr>
      <vt:lpstr>ANSWER: </vt:lpstr>
      <vt:lpstr>Slide 13</vt:lpstr>
      <vt:lpstr>ANSWER: </vt:lpstr>
      <vt:lpstr>Put It All Together!  Did You Know…</vt:lpstr>
      <vt:lpstr>So…</vt:lpstr>
      <vt:lpstr>Slide 17</vt:lpstr>
      <vt:lpstr>What to Remember…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Ember</dc:creator>
  <cp:lastModifiedBy>Matthew Timothy Hobbs</cp:lastModifiedBy>
  <cp:revision>145</cp:revision>
  <dcterms:created xsi:type="dcterms:W3CDTF">2011-07-21T18:15:33Z</dcterms:created>
  <dcterms:modified xsi:type="dcterms:W3CDTF">2011-08-05T20:32:46Z</dcterms:modified>
</cp:coreProperties>
</file>